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8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0" r:id="rId14"/>
  </p:sldIdLst>
  <p:sldSz cx="12188825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281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5C404E-F672-47C4-88F5-F328E7C6C239}" type="datetime1">
              <a:rPr lang="de-DE" smtClean="0"/>
              <a:t>07.12.2021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567D4A-04CB-4EDF-8FB1-342A02FC8EC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EE39DC8-9BF0-485F-A90D-9A5C84409150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E61351F-DBB1-4664-ADA9-83BC7CB8848D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6810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595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3814" y="990600"/>
            <a:ext cx="8458200" cy="3200400"/>
          </a:xfrm>
        </p:spPr>
        <p:txBody>
          <a:bodyPr rtlCol="0">
            <a:normAutofit/>
          </a:bodyPr>
          <a:lstStyle>
            <a:lvl1pPr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3813" y="4267200"/>
            <a:ext cx="8458200" cy="1371600"/>
          </a:xfrm>
          <a:noFill/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E09FB5-4EC0-4C45-ABA0-45DF166DF6C7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  <a:lvl5pPr>
              <a:defRPr/>
            </a:lvl5pPr>
            <a:lvl6pPr marL="1600200">
              <a:defRPr/>
            </a:lvl6pPr>
            <a:lvl7pPr marL="1874520">
              <a:defRPr/>
            </a:lvl7pPr>
            <a:lvl8pPr marL="2148840">
              <a:defRPr/>
            </a:lvl8pPr>
            <a:lvl9pPr marL="2423160"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3A5C1-1818-4F5E-A018-2062E0256F74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752014" y="381000"/>
            <a:ext cx="1904998" cy="5791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3814" y="381000"/>
            <a:ext cx="8305800" cy="5791200"/>
          </a:xfrm>
        </p:spPr>
        <p:txBody>
          <a:bodyPr vert="eaVert"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67817D-6EB3-4EE7-9E23-8818563DAF5D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2CEBF2-3532-42EF-A588-2C0A6987FA54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3813" y="2057400"/>
            <a:ext cx="8458201" cy="2666999"/>
          </a:xfrm>
        </p:spPr>
        <p:txBody>
          <a:bodyPr rtlCol="0" anchor="b">
            <a:normAutofit/>
          </a:bodyPr>
          <a:lstStyle>
            <a:lvl1pPr algn="l" rtl="0">
              <a:defRPr sz="4800" b="0" i="0" cap="none" baseline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3813" y="4876800"/>
            <a:ext cx="8458201" cy="1143000"/>
          </a:xfrm>
          <a:noFill/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E68B7C-2F1E-4D8E-8BA9-9D9AC7AC670C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700016" cy="44958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02035" y="1676401"/>
            <a:ext cx="4700016" cy="44958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A23FBA-2D63-4BC1-9B17-7178F11C2F1E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3813" y="1676399"/>
            <a:ext cx="4701142" cy="762001"/>
          </a:xfrm>
        </p:spPr>
        <p:txBody>
          <a:bodyPr rtlCol="0" anchor="ctr">
            <a:noAutofit/>
          </a:bodyPr>
          <a:lstStyle>
            <a:lvl1pPr marL="0" indent="0" rtl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3813" y="2516457"/>
            <a:ext cx="4701142" cy="3655743"/>
          </a:xfrm>
        </p:spPr>
        <p:txBody>
          <a:bodyPr rtlCol="0"/>
          <a:lstStyle>
            <a:lvl1pPr rtl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1754" y="1676399"/>
            <a:ext cx="4703259" cy="762001"/>
          </a:xfrm>
        </p:spPr>
        <p:txBody>
          <a:bodyPr rtlCol="0" anchor="ctr">
            <a:noAutofit/>
          </a:bodyPr>
          <a:lstStyle>
            <a:lvl1pPr marL="0" indent="0" rtl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1754" y="2516457"/>
            <a:ext cx="4703259" cy="3655743"/>
          </a:xfrm>
        </p:spPr>
        <p:txBody>
          <a:bodyPr rtlCol="0"/>
          <a:lstStyle>
            <a:lvl1pPr rtl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82C6C5-8ECB-4D01-9D6B-1DB627CA7501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3DABC5-5759-4E08-B9D3-9492ADE5850E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485D56-0BD8-47E9-918A-E36B3416C952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70811" y="1676400"/>
            <a:ext cx="3810000" cy="2438400"/>
          </a:xfrm>
        </p:spPr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93813" y="685800"/>
            <a:ext cx="6172200" cy="54864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770811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55D9F6-3AEB-4767-ACC0-31A003DBAC18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70812" y="1676400"/>
            <a:ext cx="3810000" cy="2438400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/>
          </p:nvPr>
        </p:nvSpPr>
        <p:spPr>
          <a:xfrm>
            <a:off x="1522412" y="0"/>
            <a:ext cx="5943601" cy="6858000"/>
          </a:xfrm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770812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3813" y="1676400"/>
            <a:ext cx="9601200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7178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D7389B3-857C-4996-800E-E1A8D521AF9E}" type="datetime1">
              <a:rPr lang="de-DE" noProof="0" smtClean="0"/>
              <a:t>07.12.2021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12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1FEFA0A-2F20-4B60-98C6-5FFDA469AA1C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chulung@imkerverein-fredersdorf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de-DE" dirty="0"/>
              <a:t>Imkerstammtisch Dezember 2021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de-DE" dirty="0"/>
              <a:t>Regionaler Imkerverein Fredersdorf 1881e. V.</a:t>
            </a:r>
          </a:p>
        </p:txBody>
      </p:sp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5377A9-8AB4-428E-8DAD-3552222FB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1755CA-3784-4AAE-8809-93611AD4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Wer Lust hat am praktischen Kurs, sendet mir bitte eine Mail</a:t>
            </a:r>
          </a:p>
          <a:p>
            <a:pPr marL="0" indent="0">
              <a:buNone/>
            </a:pPr>
            <a:r>
              <a:rPr lang="de-DE" dirty="0"/>
              <a:t>   an </a:t>
            </a:r>
            <a:r>
              <a:rPr lang="de-DE" dirty="0">
                <a:hlinkClick r:id="rId2"/>
              </a:rPr>
              <a:t>Schulung@imkerverein-fredersdorf.de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Voraussetzung: Er/Sie sollte bereit sein ca. 8-10 Völker zu halten.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883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4488160"/>
          </a:xfrm>
        </p:spPr>
        <p:txBody>
          <a:bodyPr rtlCol="0"/>
          <a:lstStyle/>
          <a:p>
            <a:pPr rtl="0"/>
            <a:r>
              <a:rPr lang="de-DE" dirty="0"/>
              <a:t>- Aufgaben im Dezember</a:t>
            </a:r>
            <a:br>
              <a:rPr lang="de-DE" dirty="0"/>
            </a:br>
            <a:r>
              <a:rPr lang="de-DE" dirty="0"/>
              <a:t>- Einblick in die Zuchtarbeit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8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B946E8-F1D3-48C3-8E82-2EA1A128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Arbeiten im Dezember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13B50-B91F-4AD9-BD86-ECEF21495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2204864"/>
            <a:ext cx="9601200" cy="1224136"/>
          </a:xfrm>
        </p:spPr>
        <p:txBody>
          <a:bodyPr/>
          <a:lstStyle/>
          <a:p>
            <a:r>
              <a:rPr lang="de-DE" sz="3200" dirty="0" err="1"/>
              <a:t>Varroabekämpfung</a:t>
            </a:r>
            <a:r>
              <a:rPr lang="de-DE" sz="3200" dirty="0"/>
              <a:t> mit Oxalsäure</a:t>
            </a:r>
          </a:p>
          <a:p>
            <a:r>
              <a:rPr lang="de-DE" sz="3200" dirty="0"/>
              <a:t>Reparatur- und Pflegearbeiten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800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FF9B7-3AE3-470B-BCF6-590ACFAA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Varroabekämpfung</a:t>
            </a:r>
            <a:r>
              <a:rPr lang="de-DE" dirty="0"/>
              <a:t> mit Oxalsäure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16C1D6-7309-4963-824B-9AA4B683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676400"/>
            <a:ext cx="9601200" cy="2616696"/>
          </a:xfrm>
        </p:spPr>
        <p:txBody>
          <a:bodyPr/>
          <a:lstStyle/>
          <a:p>
            <a:r>
              <a:rPr lang="de-DE" dirty="0"/>
              <a:t>Fertige Oxalsäure-Mischung kaufen</a:t>
            </a:r>
          </a:p>
          <a:p>
            <a:r>
              <a:rPr lang="de-DE" dirty="0"/>
              <a:t>Arbeitsschutz</a:t>
            </a:r>
          </a:p>
          <a:p>
            <a:pPr marL="0" indent="0">
              <a:buNone/>
            </a:pPr>
            <a:r>
              <a:rPr lang="de-DE" dirty="0"/>
              <a:t>  - Schutzbrille und säurebeständige Gummihandschuhe</a:t>
            </a:r>
          </a:p>
          <a:p>
            <a:pPr marL="0" indent="0">
              <a:buNone/>
            </a:pPr>
            <a:r>
              <a:rPr lang="de-DE" dirty="0"/>
              <a:t>  - Wasser zum Spülen bereithalten </a:t>
            </a:r>
          </a:p>
          <a:p>
            <a:pPr marL="0" indent="0">
              <a:buNone/>
            </a:pPr>
            <a:r>
              <a:rPr lang="de-DE" dirty="0"/>
              <a:t>  - 50-ml- Spritze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421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4DD62-A114-4093-A9DF-808E31D56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Vorgehensweise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30C341-9C9B-4456-B0C0-A9E371F1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Behandlung bei 0 bis -5°C</a:t>
            </a:r>
          </a:p>
          <a:p>
            <a:r>
              <a:rPr lang="de-DE" dirty="0"/>
              <a:t>Entfernten Schieber wieder einsetzen</a:t>
            </a:r>
          </a:p>
          <a:p>
            <a:r>
              <a:rPr lang="de-DE" dirty="0"/>
              <a:t>Je Nach Volksstärke 25-50ml</a:t>
            </a:r>
          </a:p>
          <a:p>
            <a:r>
              <a:rPr lang="de-DE" dirty="0"/>
              <a:t>Faustregel: - 1 Zarge ca. 25- 35 ml</a:t>
            </a:r>
          </a:p>
          <a:p>
            <a:r>
              <a:rPr lang="de-DE" dirty="0"/>
              <a:t>                     - 2 Zargen ca. 45 ml</a:t>
            </a:r>
          </a:p>
          <a:p>
            <a:r>
              <a:rPr lang="de-DE" dirty="0"/>
              <a:t>                     - starkes Volk in 2 Zargen ca.50 ml</a:t>
            </a:r>
          </a:p>
          <a:p>
            <a:r>
              <a:rPr lang="de-DE" dirty="0"/>
              <a:t>Träufeln, alle besetzten Wabengassen, auf Bienen gut verteilen, keine leeren Waben</a:t>
            </a:r>
          </a:p>
          <a:p>
            <a:r>
              <a:rPr lang="de-DE" dirty="0"/>
              <a:t>Bei 2 Zargen, erst in der Mitte, danach oben </a:t>
            </a:r>
          </a:p>
          <a:p>
            <a:r>
              <a:rPr lang="de-DE" dirty="0"/>
              <a:t>Keine 2. Behandlung !!!</a:t>
            </a:r>
          </a:p>
        </p:txBody>
      </p:sp>
    </p:spTree>
    <p:extLst>
      <p:ext uri="{BB962C8B-B14F-4D97-AF65-F5344CB8AC3E}">
        <p14:creationId xmlns:p14="http://schemas.microsoft.com/office/powerpoint/2010/main" val="233267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DAC8E-6F87-4429-BE46-D5A7CF681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Zuchtarbeit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9EA700-7C44-4E27-8F22-58E3923C8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892" y="2708920"/>
            <a:ext cx="9601200" cy="1824608"/>
          </a:xfrm>
        </p:spPr>
        <p:txBody>
          <a:bodyPr>
            <a:normAutofit fontScale="92500" lnSpcReduction="10000"/>
          </a:bodyPr>
          <a:lstStyle/>
          <a:p>
            <a:r>
              <a:rPr lang="de-DE" sz="3600" dirty="0"/>
              <a:t>Welche Leistungsmerkmale werden geprüft</a:t>
            </a:r>
          </a:p>
          <a:p>
            <a:r>
              <a:rPr lang="de-DE" sz="3600" dirty="0"/>
              <a:t>Aufbau von Prüfvölkern</a:t>
            </a:r>
          </a:p>
          <a:p>
            <a:r>
              <a:rPr lang="de-DE" sz="3600" dirty="0"/>
              <a:t>Zuchtgemeinschaft </a:t>
            </a:r>
          </a:p>
        </p:txBody>
      </p:sp>
    </p:spTree>
    <p:extLst>
      <p:ext uri="{BB962C8B-B14F-4D97-AF65-F5344CB8AC3E}">
        <p14:creationId xmlns:p14="http://schemas.microsoft.com/office/powerpoint/2010/main" val="207995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DA0D5-78F9-4332-8BDA-C955E773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Leistungsmerkmale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843E7D-8221-4A58-9696-40DAE380F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Honigleistung</a:t>
            </a:r>
          </a:p>
          <a:p>
            <a:r>
              <a:rPr lang="de-DE" dirty="0"/>
              <a:t>Sanftmut</a:t>
            </a:r>
          </a:p>
          <a:p>
            <a:r>
              <a:rPr lang="de-DE" dirty="0"/>
              <a:t>Wabensitz</a:t>
            </a:r>
          </a:p>
          <a:p>
            <a:r>
              <a:rPr lang="de-DE" dirty="0"/>
              <a:t>Schwarmneigung</a:t>
            </a:r>
          </a:p>
          <a:p>
            <a:r>
              <a:rPr lang="de-DE" dirty="0"/>
              <a:t>Krankheiten</a:t>
            </a:r>
          </a:p>
          <a:p>
            <a:r>
              <a:rPr lang="de-DE" dirty="0" err="1"/>
              <a:t>Befallsentwicklung</a:t>
            </a:r>
            <a:endParaRPr lang="de-DE" dirty="0"/>
          </a:p>
          <a:p>
            <a:r>
              <a:rPr lang="de-DE" dirty="0" err="1"/>
              <a:t>Bruthyiene</a:t>
            </a:r>
            <a:endParaRPr lang="de-DE" dirty="0"/>
          </a:p>
          <a:p>
            <a:r>
              <a:rPr lang="de-DE" dirty="0"/>
              <a:t>Winterfestigkeit</a:t>
            </a:r>
          </a:p>
          <a:p>
            <a:r>
              <a:rPr lang="de-DE" dirty="0"/>
              <a:t>Frühjahrsentwicklung</a:t>
            </a:r>
          </a:p>
          <a:p>
            <a:r>
              <a:rPr lang="de-DE" dirty="0"/>
              <a:t>Volksstärke</a:t>
            </a:r>
          </a:p>
        </p:txBody>
      </p:sp>
    </p:spTree>
    <p:extLst>
      <p:ext uri="{BB962C8B-B14F-4D97-AF65-F5344CB8AC3E}">
        <p14:creationId xmlns:p14="http://schemas.microsoft.com/office/powerpoint/2010/main" val="9112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BC461-24C1-4046-997D-E9B21F80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 von Prüfvölkern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6359DC-E23C-4D43-A7E9-C440E5E38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Vergleich von mindestens 6 Schwestern</a:t>
            </a:r>
          </a:p>
          <a:p>
            <a:r>
              <a:rPr lang="de-DE" dirty="0"/>
              <a:t>Prüfvölker sollen gleichstark sein</a:t>
            </a:r>
          </a:p>
          <a:p>
            <a:r>
              <a:rPr lang="de-DE" dirty="0"/>
              <a:t>1. Aufbau aus Kunstschwärmen</a:t>
            </a:r>
          </a:p>
          <a:p>
            <a:r>
              <a:rPr lang="de-DE" dirty="0"/>
              <a:t>2. Aufbau aus Brutablegern</a:t>
            </a:r>
          </a:p>
          <a:p>
            <a:r>
              <a:rPr lang="de-DE" dirty="0"/>
              <a:t>3. </a:t>
            </a:r>
            <a:r>
              <a:rPr lang="de-DE" dirty="0" err="1"/>
              <a:t>Umweiseln</a:t>
            </a:r>
            <a:r>
              <a:rPr lang="de-DE" dirty="0"/>
              <a:t> gleich starker Völker</a:t>
            </a:r>
          </a:p>
          <a:p>
            <a:r>
              <a:rPr lang="de-DE" dirty="0"/>
              <a:t>Gemeinsamer Standort</a:t>
            </a:r>
          </a:p>
          <a:p>
            <a:r>
              <a:rPr lang="de-DE" dirty="0"/>
              <a:t>Gleiche Betriebsweise</a:t>
            </a:r>
          </a:p>
          <a:p>
            <a:r>
              <a:rPr lang="de-DE" dirty="0"/>
              <a:t>Gleicher Winterfuttervorrat</a:t>
            </a:r>
          </a:p>
          <a:p>
            <a:r>
              <a:rPr lang="de-DE" dirty="0"/>
              <a:t>Bei allen Völkern gleiche </a:t>
            </a:r>
            <a:r>
              <a:rPr lang="de-DE" dirty="0" err="1"/>
              <a:t>Varroabehandlung</a:t>
            </a:r>
            <a:endParaRPr lang="de-DE" dirty="0"/>
          </a:p>
          <a:p>
            <a:r>
              <a:rPr lang="de-DE" dirty="0"/>
              <a:t>Alle Beobachtungen und Eingriffe sind den Stockkarten zu vermerken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95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CD75A-D25A-474A-A1C6-C1F9B857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Zuchtgemeinschaft </a:t>
            </a:r>
            <a:r>
              <a:rPr lang="de-DE" dirty="0" err="1"/>
              <a:t>Lattbusch</a:t>
            </a:r>
            <a:br>
              <a:rPr lang="de-DE" dirty="0"/>
            </a:br>
            <a:r>
              <a:rPr lang="de-DE" dirty="0"/>
              <a:t>praktischer Kurs, Königinaufzucht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958C01-CA3C-4D9B-8FEB-5D3309E5C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Mai 2022 </a:t>
            </a:r>
          </a:p>
          <a:p>
            <a:pPr marL="0" indent="0">
              <a:buNone/>
            </a:pPr>
            <a:r>
              <a:rPr lang="de-DE" dirty="0"/>
              <a:t>   praktischer Kurs, Königinaufzucht ( Termine können sich noch verändern)</a:t>
            </a:r>
          </a:p>
          <a:p>
            <a:r>
              <a:rPr lang="de-DE" dirty="0"/>
              <a:t>03.05. Starter bilden / Zuchtkönigin absperren</a:t>
            </a:r>
          </a:p>
          <a:p>
            <a:r>
              <a:rPr lang="de-DE" dirty="0"/>
              <a:t>12.05.  Zucht /</a:t>
            </a:r>
            <a:r>
              <a:rPr lang="de-DE" dirty="0" err="1"/>
              <a:t>Umlarven</a:t>
            </a:r>
            <a:endParaRPr lang="de-DE" dirty="0"/>
          </a:p>
          <a:p>
            <a:r>
              <a:rPr lang="de-DE" dirty="0"/>
              <a:t>17.05. Weiselzellen verschulen</a:t>
            </a:r>
          </a:p>
          <a:p>
            <a:r>
              <a:rPr lang="de-DE" dirty="0"/>
              <a:t>24.05. Weiseln schlüpfen                             </a:t>
            </a:r>
          </a:p>
          <a:p>
            <a:r>
              <a:rPr lang="de-DE" dirty="0"/>
              <a:t>25.05. EWKs vorbereiten und besiedeln </a:t>
            </a:r>
          </a:p>
          <a:p>
            <a:r>
              <a:rPr lang="de-DE" dirty="0"/>
              <a:t>25.-28.05.  3 Tage Kellerhaft       </a:t>
            </a:r>
          </a:p>
          <a:p>
            <a:r>
              <a:rPr lang="de-DE" dirty="0"/>
              <a:t>28.05. EWKs zur Belegstelle </a:t>
            </a:r>
          </a:p>
          <a:p>
            <a:r>
              <a:rPr lang="de-DE" dirty="0"/>
              <a:t>11.06. begattete Königin von Belegstelle</a:t>
            </a:r>
          </a:p>
        </p:txBody>
      </p:sp>
    </p:spTree>
    <p:extLst>
      <p:ext uri="{BB962C8B-B14F-4D97-AF65-F5344CB8AC3E}">
        <p14:creationId xmlns:p14="http://schemas.microsoft.com/office/powerpoint/2010/main" val="121687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echseckige Entwurfsvorlag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892331_TF03460519.potx" id="{C15E37E0-0629-4602-9305-A4107C3EA227}" vid="{4A509594-D1BC-425B-BD4F-3003B9AE182E}"/>
    </a:ext>
  </a:extLst>
</a:theme>
</file>

<file path=ppt/theme/theme2.xml><?xml version="1.0" encoding="utf-8"?>
<a:theme xmlns:a="http://schemas.openxmlformats.org/drawingml/2006/main" name="Office-Design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427FAC-CD3A-494C-985C-09E26C5EA50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Sechseckige Entwurfsfolien</Template>
  <TotalTime>0</TotalTime>
  <Words>299</Words>
  <Application>Microsoft Office PowerPoint</Application>
  <PresentationFormat>Benutzerdefiniert</PresentationFormat>
  <Paragraphs>67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Euphemia</vt:lpstr>
      <vt:lpstr>Palatino Linotype</vt:lpstr>
      <vt:lpstr>Sechseckige Entwurfsvorlage</vt:lpstr>
      <vt:lpstr>Imkerstammtisch Dezember 2021</vt:lpstr>
      <vt:lpstr>- Aufgaben im Dezember - Einblick in die Zuchtarbeit </vt:lpstr>
      <vt:lpstr>Arbeiten im Dezember</vt:lpstr>
      <vt:lpstr>Varroabekämpfung mit Oxalsäure</vt:lpstr>
      <vt:lpstr>Vorgehensweise </vt:lpstr>
      <vt:lpstr>Zuchtarbeit</vt:lpstr>
      <vt:lpstr>Leistungsmerkmale</vt:lpstr>
      <vt:lpstr>Aufbau von Prüfvölkern</vt:lpstr>
      <vt:lpstr> Zuchtgemeinschaft Lattbusch praktischer Kurs, Königinaufzucht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Stammtisch Dezember 2021</dc:title>
  <dc:creator>User</dc:creator>
  <cp:lastModifiedBy>User</cp:lastModifiedBy>
  <cp:revision>10</cp:revision>
  <dcterms:created xsi:type="dcterms:W3CDTF">2021-11-30T18:18:00Z</dcterms:created>
  <dcterms:modified xsi:type="dcterms:W3CDTF">2021-12-07T19:45:26Z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